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4" r:id="rId2"/>
    <p:sldMasterId id="2147483660" r:id="rId3"/>
    <p:sldMasterId id="2147483666" r:id="rId4"/>
  </p:sldMasterIdLst>
  <p:notesMasterIdLst>
    <p:notesMasterId r:id="rId14"/>
  </p:notesMasterIdLst>
  <p:sldIdLst>
    <p:sldId id="266" r:id="rId5"/>
    <p:sldId id="257" r:id="rId6"/>
    <p:sldId id="258" r:id="rId7"/>
    <p:sldId id="274" r:id="rId8"/>
    <p:sldId id="276" r:id="rId9"/>
    <p:sldId id="275" r:id="rId10"/>
    <p:sldId id="277" r:id="rId11"/>
    <p:sldId id="278" r:id="rId12"/>
    <p:sldId id="269" r:id="rId13"/>
  </p:sldIdLst>
  <p:sldSz cx="12192000" cy="6858000"/>
  <p:notesSz cx="6858000" cy="9144000"/>
  <p:embeddedFontLst>
    <p:embeddedFont>
      <p:font typeface="SamsungOne 800C" charset="0"/>
      <p:bold r:id="rId15"/>
    </p:embeddedFont>
    <p:embeddedFont>
      <p:font typeface="SamsungOne 450C" charset="0"/>
      <p:regular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-13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pPr/>
              <a:t>27.05.2024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NULL"/><Relationship Id="rId1" Type="http://schemas.openxmlformats.org/officeDocument/2006/relationships/slideMaster" Target="../slideMasters/slideMaster1.xml"/><Relationship Id="rId4" Type="http://schemas.openxmlformats.org/officeDocument/2006/relationships/image" Target="NUL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NUL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5.png"/><Relationship Id="rId4" Type="http://schemas.openxmlformats.org/officeDocument/2006/relationships/image" Target="NUL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4" Type="http://schemas.openxmlformats.org/officeDocument/2006/relationships/image" Target="NUL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NUL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>
            <a:fillRect/>
          </a:stretch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>
            <a:fillRect/>
          </a:stretch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>
            <a:fillRect/>
          </a:stretch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>
            <a:fillRect/>
          </a:stretch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>
            <a:fillRect/>
          </a:stretch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>
            <a:fillRect/>
          </a:stretch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12" name="Группа 11"/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>
              <a:fillRect/>
            </a:stretch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>
              <a:fillRect/>
            </a:stretch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/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>
              <a:fillRect/>
            </a:stretch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>
              <a:fillRect/>
            </a:stretch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>
            <a:fillRect/>
          </a:stretch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55842"/>
          <a:stretch>
            <a:fillRect/>
          </a:stretch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>
            <a:fillRect/>
          </a:stretch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>
            <a:fillRect/>
          </a:stretch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>
            <a:fillRect/>
          </a:stretch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>
            <a:fillRect/>
          </a:stretch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>
            <a:fillRect/>
          </a:stretch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/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/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/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91" t="1" r="-1" b="54939"/>
          <a:stretch>
            <a:fillRect/>
          </a:stretch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/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/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/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/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/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>
            <a:fillRect/>
          </a:stretch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>
            <a:fillRect/>
          </a:stretch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/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>
              <a:fillRect/>
            </a:stretch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>
              <a:fillRect/>
            </a:stretch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/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>
              <a:fillRect/>
            </a:stretch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>
              <a:fillRect/>
            </a:stretch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>
            <a:fillRect/>
          </a:stretch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55842"/>
          <a:stretch>
            <a:fillRect/>
          </a:stretch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>
            <a:fillRect/>
          </a:stretch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>
            <a:fillRect/>
          </a:stretch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>
            <a:fillRect/>
          </a:stretch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>
            <a:fillRect/>
          </a:stretch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>
            <a:fillRect/>
          </a:stretch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/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/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/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/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/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>
              <a:fillRect/>
            </a:stretch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>
              <a:fillRect/>
            </a:stretch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91" t="1" r="-1" b="54939"/>
          <a:stretch>
            <a:fillRect/>
          </a:stretch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/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/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/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/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/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Шахматная жеребьевка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160"/>
            <a:ext cx="9144000" cy="109283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Swees-Manager</a:t>
            </a:r>
            <a:br>
              <a:rPr lang="en-US" dirty="0"/>
            </a:br>
            <a:r>
              <a:rPr lang="ru-RU" dirty="0"/>
              <a:t>и</a:t>
            </a:r>
            <a:br>
              <a:rPr lang="ru-RU" dirty="0"/>
            </a:br>
            <a:r>
              <a:rPr lang="ru-RU" dirty="0"/>
              <a:t>Швейцарская система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2</a:t>
            </a:fld>
            <a:endParaRPr lang="ru-RU"/>
          </a:p>
        </p:txBody>
      </p:sp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u-RU" dirty="0"/>
              <a:t>Swees-Manager</a:t>
            </a:r>
          </a:p>
        </p:txBody>
      </p:sp>
      <p:grpSp>
        <p:nvGrpSpPr>
          <p:cNvPr id="21" name="Группа 20"/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13" name="Номер слайда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3</a:t>
            </a:fld>
            <a:endParaRPr lang="ru-RU"/>
          </a:p>
        </p:txBody>
      </p:sp>
      <p:pic>
        <p:nvPicPr>
          <p:cNvPr id="100" name="Изображение 99"/>
          <p:cNvPicPr/>
          <p:nvPr/>
        </p:nvPicPr>
        <p:blipFill>
          <a:blip r:embed="rId2"/>
          <a:stretch>
            <a:fillRect/>
          </a:stretch>
        </p:blipFill>
        <p:spPr>
          <a:xfrm>
            <a:off x="5059045" y="3088640"/>
            <a:ext cx="5036820" cy="36328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Изображение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838200" y="956310"/>
            <a:ext cx="3868420" cy="18268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Текстовое поле 1"/>
          <p:cNvSpPr txBox="1"/>
          <p:nvPr/>
        </p:nvSpPr>
        <p:spPr>
          <a:xfrm>
            <a:off x="5059045" y="1056005"/>
            <a:ext cx="4064000" cy="7131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ru-RU" altLang="en-US"/>
              <a:t>Швейцарская система была впервые применена в Цюрихе в 1895 году</a:t>
            </a:r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842645" y="3498215"/>
            <a:ext cx="3860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/>
              <a:t>Сама программа </a:t>
            </a:r>
            <a:r>
              <a:rPr lang="en-US" altLang="en-US"/>
              <a:t>Swees-Manager</a:t>
            </a:r>
            <a:r>
              <a:rPr lang="ru-RU" altLang="en-US"/>
              <a:t> была создана в 2000-х</a:t>
            </a:r>
          </a:p>
        </p:txBody>
      </p:sp>
    </p:spTree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Швейцарская система жеребьевки</a:t>
            </a:r>
          </a:p>
        </p:txBody>
      </p:sp>
      <p:sp>
        <p:nvSpPr>
          <p:cNvPr id="3" name="Замещающая 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4</a:t>
            </a:fld>
            <a:endParaRPr lang="ru-RU"/>
          </a:p>
        </p:txBody>
      </p:sp>
      <p:pic>
        <p:nvPicPr>
          <p:cNvPr id="103" name="Изображение 102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056005"/>
            <a:ext cx="5257165" cy="23729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Текстовое поле 4"/>
          <p:cNvSpPr txBox="1"/>
          <p:nvPr/>
        </p:nvSpPr>
        <p:spPr>
          <a:xfrm>
            <a:off x="838200" y="389001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en-US" b="1"/>
              <a:t>Основной принцип</a:t>
            </a:r>
            <a:r>
              <a:rPr lang="ru-RU" altLang="en-US"/>
              <a:t> – пары соперников выбираются жеребьевкой из тех участников, кто имеет на данный момент одинаковое количество очков.</a:t>
            </a: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6800215" y="1135380"/>
            <a:ext cx="4179570" cy="52209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ru-RU" altLang="en-US"/>
              <a:t>Минусы:</a:t>
            </a:r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У игроков из 2 половины меньше шансов занять высокое место в турнире</a:t>
            </a:r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Игрокам из 1 половины выгодно делать договорные ничьи.</a:t>
            </a:r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При равенстве очков применяются не всегда применяются объективные второстепенные показатели.</a:t>
            </a:r>
          </a:p>
          <a:p>
            <a:pPr indent="0">
              <a:buNone/>
            </a:pPr>
            <a:r>
              <a:rPr lang="ru-RU" altLang="en-US"/>
              <a:t>Плюсы:</a:t>
            </a:r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Соблюдается чередование цвета.</a:t>
            </a:r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Все спортсмены играют заданное колличеситво партий.</a:t>
            </a:r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В турнире может принимать большое колличество спортсменов</a:t>
            </a:r>
          </a:p>
          <a:p>
            <a:pPr marL="285750" indent="-285750">
              <a:buFont typeface="Wingdings" panose="05000000000000000000" charset="0"/>
              <a:buChar char="§"/>
            </a:pPr>
            <a:r>
              <a:rPr lang="ru-RU" altLang="en-US"/>
              <a:t>Два спортсмена играют друг с другом не более 1 раза</a:t>
            </a:r>
          </a:p>
        </p:txBody>
      </p:sp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altLang="en-US"/>
              <a:t>Нестандартная система жеребьевки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160"/>
            <a:ext cx="9144000" cy="1292860"/>
          </a:xfrm>
        </p:spPr>
        <p:txBody>
          <a:bodyPr>
            <a:normAutofit/>
          </a:bodyPr>
          <a:lstStyle/>
          <a:p>
            <a:r>
              <a:rPr lang="ru-RU" altLang="en-US"/>
              <a:t>Причины создания</a:t>
            </a:r>
            <a:br>
              <a:rPr lang="ru-RU" altLang="en-US"/>
            </a:br>
            <a:r>
              <a:rPr lang="ru-RU" altLang="en-US"/>
              <a:t>и</a:t>
            </a:r>
            <a:br>
              <a:rPr lang="ru-RU" altLang="en-US"/>
            </a:br>
            <a:r>
              <a:rPr lang="ru-RU" altLang="en-US"/>
              <a:t>Процесс создания</a:t>
            </a:r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5</a:t>
            </a:fld>
            <a:endParaRPr lang="ru-RU"/>
          </a:p>
        </p:txBody>
      </p:sp>
    </p:spTree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Причины создания новой системы жеребьевки</a:t>
            </a:r>
          </a:p>
        </p:txBody>
      </p:sp>
      <p:sp>
        <p:nvSpPr>
          <p:cNvPr id="3" name="Замещающая 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838200" y="1056005"/>
            <a:ext cx="65011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ru-RU" altLang="en-US"/>
              <a:t>Попытка  доработать Швейцарскую систему жеребьевки:</a:t>
            </a:r>
          </a:p>
          <a:p>
            <a:pPr marL="800100" lvl="1" indent="-342900">
              <a:buFont typeface="Wingdings" panose="05000000000000000000" charset="0"/>
              <a:buChar char="§"/>
            </a:pPr>
            <a:r>
              <a:rPr lang="ru-RU" altLang="en-US"/>
              <a:t>Исправить несправедливость распределения игроков</a:t>
            </a:r>
          </a:p>
          <a:p>
            <a:pPr marL="800100" lvl="1" indent="-342900">
              <a:buFont typeface="Wingdings" panose="05000000000000000000" charset="0"/>
              <a:buChar char="§"/>
            </a:pPr>
            <a:r>
              <a:rPr lang="ru-RU" altLang="en-US"/>
              <a:t>Избавиться от договорных ничьих</a:t>
            </a:r>
          </a:p>
          <a:p>
            <a:pPr marL="342900" lvl="0" indent="-342900">
              <a:buFont typeface="Wingdings" panose="05000000000000000000" charset="0"/>
              <a:buAutoNum type="arabicPeriod"/>
            </a:pPr>
            <a:r>
              <a:rPr lang="ru-RU" altLang="en-US"/>
              <a:t>Сделать аналог для программы </a:t>
            </a:r>
            <a:r>
              <a:rPr lang="en-US" altLang="en-US"/>
              <a:t>Swees-Manager</a:t>
            </a:r>
            <a:endParaRPr lang="ru-RU" altLang="en-US"/>
          </a:p>
          <a:p>
            <a:pPr marL="342900" indent="-342900">
              <a:buFont typeface="Wingdings" panose="05000000000000000000" charset="0"/>
              <a:buChar char="§"/>
            </a:pPr>
            <a:endParaRPr lang="ru-RU" altLang="en-US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838200" y="2532380"/>
            <a:ext cx="8806180" cy="8439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ru-RU" altLang="en-US" sz="3200" b="1">
                <a:latin typeface="+mj-lt"/>
                <a:cs typeface="+mj-lt"/>
                <a:sym typeface="+mn-ea"/>
              </a:rPr>
              <a:t>Процесс </a:t>
            </a:r>
            <a:r>
              <a:rPr lang="ru-RU" altLang="en-US" sz="3200">
                <a:latin typeface="+mj-lt"/>
                <a:cs typeface="+mj-lt"/>
                <a:sym typeface="+mn-ea"/>
              </a:rPr>
              <a:t>создания </a:t>
            </a:r>
            <a:r>
              <a:rPr lang="ru-RU" altLang="en-US" sz="3200" b="1">
                <a:latin typeface="+mj-lt"/>
                <a:cs typeface="+mj-lt"/>
                <a:sym typeface="+mn-ea"/>
              </a:rPr>
              <a:t>новой системы жеребьевки</a:t>
            </a:r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838200" y="3200400"/>
            <a:ext cx="819086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altLang="en-US"/>
              <a:t>Игроки теперь распределяются по парам</a:t>
            </a:r>
          </a:p>
          <a:p>
            <a:pPr marL="342900" indent="-342900">
              <a:buAutoNum type="arabicPeriod"/>
            </a:pPr>
            <a:r>
              <a:rPr lang="ru-RU" altLang="en-US"/>
              <a:t>Сохраняется чередование цвета</a:t>
            </a:r>
          </a:p>
          <a:p>
            <a:pPr marL="342900" indent="-342900">
              <a:buAutoNum type="arabicPeriod"/>
            </a:pPr>
            <a:r>
              <a:rPr lang="ru-RU" altLang="en-US"/>
              <a:t>Соперники также не могут повторяться</a:t>
            </a:r>
          </a:p>
          <a:p>
            <a:pPr marL="342900" indent="-342900">
              <a:buAutoNum type="arabicPeriod"/>
            </a:pPr>
            <a:r>
              <a:rPr lang="ru-RU" altLang="en-US"/>
              <a:t>В качестве второстепенных факторов оценивания в первую очередь идёт оценивание по рейтингу</a:t>
            </a:r>
          </a:p>
        </p:txBody>
      </p:sp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altLang="en-US"/>
              <a:t>Создание программы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2160"/>
            <a:ext cx="9144000" cy="1122680"/>
          </a:xfrm>
        </p:spPr>
        <p:txBody>
          <a:bodyPr>
            <a:normAutofit/>
          </a:bodyPr>
          <a:lstStyle/>
          <a:p>
            <a:r>
              <a:rPr lang="ru-RU" altLang="en-US"/>
              <a:t>Создание базы данных</a:t>
            </a:r>
            <a:br>
              <a:rPr lang="ru-RU" altLang="en-US"/>
            </a:br>
            <a:r>
              <a:rPr lang="ru-RU" altLang="en-US"/>
              <a:t>Возникшие трудности</a:t>
            </a:r>
            <a:br>
              <a:rPr lang="ru-RU" altLang="en-US"/>
            </a:br>
            <a:r>
              <a:rPr lang="ru-RU" altLang="en-US"/>
              <a:t>Результат</a:t>
            </a:r>
          </a:p>
          <a:p>
            <a:endParaRPr lang="ru-RU" altLang="en-US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7</a:t>
            </a:fld>
            <a:endParaRPr lang="ru-RU"/>
          </a:p>
        </p:txBody>
      </p:sp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Создание базы данных</a:t>
            </a:r>
          </a:p>
        </p:txBody>
      </p:sp>
      <p:sp>
        <p:nvSpPr>
          <p:cNvPr id="3" name="Замещающая 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8</a:t>
            </a:fld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955165" y="2693670"/>
            <a:ext cx="2204085" cy="10426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id</a:t>
            </a:r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date</a:t>
            </a:r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Tour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1935480" y="2350770"/>
            <a:ext cx="2223770" cy="3429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ru-RU"/>
              <a:t>ChessTours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5698490" y="2927350"/>
            <a:ext cx="2194560" cy="17570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id</a:t>
            </a:r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name</a:t>
            </a:r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surname</a:t>
            </a:r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rating</a:t>
            </a:r>
          </a:p>
          <a:p>
            <a:pPr marL="285750" indent="-285750" algn="l">
              <a:buFont typeface="Wingdings" panose="05000000000000000000" charset="0"/>
              <a:buChar char="§"/>
            </a:pPr>
            <a:r>
              <a:rPr lang="en-US" altLang="ru-RU"/>
              <a:t>id_tour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5698490" y="2584450"/>
            <a:ext cx="2194560" cy="3429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ru-RU"/>
              <a:t>TourPlayers</a:t>
            </a:r>
          </a:p>
        </p:txBody>
      </p:sp>
      <p:cxnSp>
        <p:nvCxnSpPr>
          <p:cNvPr id="9" name="Соединительная линия уступом 8"/>
          <p:cNvCxnSpPr/>
          <p:nvPr/>
        </p:nvCxnSpPr>
        <p:spPr>
          <a:xfrm rot="10800000">
            <a:off x="4159250" y="2876550"/>
            <a:ext cx="1529080" cy="1499235"/>
          </a:xfrm>
          <a:prstGeom prst="bentConnector3">
            <a:avLst>
              <a:gd name="adj1" fmla="val 49958"/>
            </a:avLst>
          </a:prstGeom>
          <a:ln>
            <a:solidFill>
              <a:schemeClr val="bg2">
                <a:lumMod val="1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pPr/>
              <a:t>27.05.2024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pPr/>
              <a:t>9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201</Words>
  <Application>Microsoft Office PowerPoint</Application>
  <PresentationFormat>Произвольный</PresentationFormat>
  <Paragraphs>57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9</vt:i4>
      </vt:variant>
    </vt:vector>
  </HeadingPairs>
  <TitlesOfParts>
    <vt:vector size="18" baseType="lpstr">
      <vt:lpstr>Arial</vt:lpstr>
      <vt:lpstr>SamsungOne 800C</vt:lpstr>
      <vt:lpstr>SamsungOne 450C</vt:lpstr>
      <vt:lpstr>Wingdings</vt:lpstr>
      <vt:lpstr>Calibri</vt:lpstr>
      <vt:lpstr>Samsung IT School</vt:lpstr>
      <vt:lpstr>Samsung IT School White</vt:lpstr>
      <vt:lpstr>Samsung IT School En</vt:lpstr>
      <vt:lpstr>Samsung IT School White En</vt:lpstr>
      <vt:lpstr>Слайд 1</vt:lpstr>
      <vt:lpstr>Шахматная жеребьевка</vt:lpstr>
      <vt:lpstr>Swees-Manager</vt:lpstr>
      <vt:lpstr>Швейцарская система жеребьевки</vt:lpstr>
      <vt:lpstr>Нестандартная система жеребьевки</vt:lpstr>
      <vt:lpstr>Причины создания новой системы жеребьевки</vt:lpstr>
      <vt:lpstr>Создание программы</vt:lpstr>
      <vt:lpstr>Создание базы данных</vt:lpstr>
      <vt:lpstr>Слайд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DAN_NIKITIN</cp:lastModifiedBy>
  <cp:revision>33</cp:revision>
  <dcterms:created xsi:type="dcterms:W3CDTF">2020-05-25T08:37:00Z</dcterms:created>
  <dcterms:modified xsi:type="dcterms:W3CDTF">2024-05-27T14:07:00Z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  <property fmtid="{D5CDD505-2E9C-101B-9397-08002B2CF9AE}" pid="4" name="ICV">
    <vt:lpwstr>6C6E0F9895AE4B4AB4140517D1E89525_12</vt:lpwstr>
  </property>
  <property fmtid="{D5CDD505-2E9C-101B-9397-08002B2CF9AE}" pid="5" name="KSOProductBuildVer">
    <vt:lpwstr>1049-12.2.0.16909</vt:lpwstr>
  </property>
</Properties>
</file>

<file path=docProps/thumbnail.jpeg>
</file>